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986" r:id="rId3"/>
    <p:sldId id="991" r:id="rId4"/>
    <p:sldId id="992" r:id="rId5"/>
    <p:sldId id="993" r:id="rId6"/>
    <p:sldId id="994" r:id="rId7"/>
    <p:sldId id="995" r:id="rId8"/>
    <p:sldId id="996" r:id="rId9"/>
    <p:sldId id="997" r:id="rId10"/>
    <p:sldId id="998" r:id="rId11"/>
    <p:sldId id="987" r:id="rId12"/>
    <p:sldId id="989" r:id="rId13"/>
    <p:sldId id="999" r:id="rId14"/>
    <p:sldId id="1000" r:id="rId15"/>
    <p:sldId id="1001"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2  A new </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student</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zh-CN" altLang="en-US" sz="4000" dirty="0" smtClean="0">
                <a:solidFill>
                  <a:prstClr val="black"/>
                </a:solidFill>
                <a:cs typeface="Times New Roman" panose="02020603050405020304" pitchFamily="18" charset="0"/>
              </a:rPr>
              <a:t>主题</a:t>
            </a:r>
            <a:r>
              <a:rPr lang="zh-CN" altLang="en-US" sz="4000" dirty="0">
                <a:solidFill>
                  <a:prstClr val="black"/>
                </a:solidFill>
                <a:cs typeface="Times New Roman" panose="02020603050405020304" pitchFamily="18" charset="0"/>
              </a:rPr>
              <a:t>阅读提</a:t>
            </a:r>
            <a:r>
              <a:rPr lang="zh-CN" altLang="en-US" sz="4000" dirty="0" smtClean="0">
                <a:solidFill>
                  <a:prstClr val="black"/>
                </a:solidFill>
                <a:cs typeface="Times New Roman" panose="02020603050405020304" pitchFamily="18" charset="0"/>
              </a:rPr>
              <a:t>优（</a:t>
            </a:r>
            <a:r>
              <a:rPr lang="en-US" altLang="zh-CN" sz="4000" dirty="0" smtClean="0">
                <a:solidFill>
                  <a:prstClr val="black"/>
                </a:solidFill>
                <a:cs typeface="Times New Roman" panose="02020603050405020304" pitchFamily="18" charset="0"/>
              </a:rPr>
              <a:t>2</a:t>
            </a:r>
            <a:r>
              <a:rPr lang="zh-CN" altLang="en-US" sz="4000">
                <a:solidFill>
                  <a:prstClr val="black"/>
                </a:solidFill>
                <a:cs typeface="Times New Roman" panose="02020603050405020304" pitchFamily="18" charset="0"/>
              </a:rPr>
              <a:t>）</a:t>
            </a:r>
            <a:r>
              <a:rPr lang="en-US" altLang="zh-CN" sz="4000" smtClean="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Reading</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完成表格。</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5298" y="1404002"/>
            <a:ext cx="11485848" cy="324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people learn, it’s necessary for them to study hard. But it doesn’t mean that everyone who studies hard will succeed. So how to be a successful learner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Preview what we will learn before class. If we come up with some good ideas, we should try them and see how they work.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bt20aa.jpg" descr="id:2147494594;FounderCES"/>
          <p:cNvPicPr/>
          <p:nvPr/>
        </p:nvPicPr>
        <p:blipFill>
          <a:blip r:embed="rId2"/>
          <a:stretch>
            <a:fillRect/>
          </a:stretch>
        </p:blipFill>
        <p:spPr>
          <a:xfrm>
            <a:off x="4295006" y="4650532"/>
            <a:ext cx="2091690" cy="1680845"/>
          </a:xfrm>
          <a:prstGeom prst="rect">
            <a:avLst/>
          </a:prstGeom>
        </p:spPr>
      </p:pic>
    </p:spTree>
    <p:extLst>
      <p:ext uri="{BB962C8B-B14F-4D97-AF65-F5344CB8AC3E}">
        <p14:creationId xmlns:p14="http://schemas.microsoft.com/office/powerpoint/2010/main" val="3282563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9191"/>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Study hard in class. Pay attention to what teachers say in class and take notes. Whenever we take notes, we will not only use our hands but also use our brain. Always keep our brain active.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 questions. This is a common way to learn. Don’t be shy or afraid to ask questions. There are no stupid questions. As the saying goes, “Those who ask questions may be foolish for five minutes, but those who don’t will be foolish forever.” Asking questions will help us learn more.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Review what we have learned after class. If necessary, we should study after class until we master the most important knowledge by heart. By reviewing, find out our problems so that we can discuss them with our classmates and teachers in the next class.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what we have learned into the real life. It’s the most important part. And it also continues the process of learning. Remember that practice makes perfect.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healthy life. Have a good sleeping habit and eat more vegetables and fruit, then we can be in good shape and have more energy to learn.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1391" y="1205458"/>
            <a:ext cx="11586463" cy="3879726"/>
          </a:xfrm>
          <a:prstGeom prst="rect">
            <a:avLst/>
          </a:prstGeom>
        </p:spPr>
      </p:pic>
      <p:sp>
        <p:nvSpPr>
          <p:cNvPr id="2" name="内容占位符 1"/>
          <p:cNvSpPr>
            <a:spLocks noGrp="1"/>
          </p:cNvSpPr>
          <p:nvPr>
            <p:ph idx="1"/>
          </p:nvPr>
        </p:nvSpPr>
        <p:spPr>
          <a:xfrm>
            <a:off x="360854" y="1114866"/>
            <a:ext cx="11485848" cy="397031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successful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sesf</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成功</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preview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vju</a:t>
            </a:r>
            <a:r>
              <a:rPr lang="en-US" altLang="zh-CN" dirty="0">
                <a:solidFill>
                  <a:srgbClr val="000000"/>
                </a:solidFill>
                <a:latin typeface="Times New Roman" panose="02020603050405020304" pitchFamily="18" charset="0"/>
                <a:ea typeface="IPAPANNEW"/>
                <a:cs typeface="Times New Roman" panose="02020603050405020304" pitchFamily="18" charset="0"/>
              </a:rPr>
              <a:t>ː</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预习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up with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brain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脑</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stupid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stju</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笨的，傻</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mɑ</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掌握</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ɔ</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重要的，重大</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knowledge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ɒ</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ʒ</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学问</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讨论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energy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ʒ</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精力</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478582" y="1069988"/>
            <a:ext cx="2059244" cy="741973"/>
          </a:xfrm>
          <a:prstGeom prst="rect">
            <a:avLst/>
          </a:prstGeom>
        </p:spPr>
      </p:pic>
    </p:spTree>
    <p:extLst>
      <p:ext uri="{BB962C8B-B14F-4D97-AF65-F5344CB8AC3E}">
        <p14:creationId xmlns:p14="http://schemas.microsoft.com/office/powerpoint/2010/main" val="15997292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738664"/>
          </a:xfrm>
        </p:spPr>
        <p:txBody>
          <a:bodyPr/>
          <a:lstStyle/>
          <a:p>
            <a:pPr algn="ctr"/>
            <a:r>
              <a:rPr lang="en-US" altLang="zh-CN" b="1" dirty="0">
                <a:solidFill>
                  <a:srgbClr val="000000"/>
                </a:solidFill>
                <a:latin typeface="Times New Roman" panose="02020603050405020304" pitchFamily="18" charset="0"/>
                <a:ea typeface="宋体" panose="02010600030101010101" pitchFamily="2" charset="-122"/>
              </a:rPr>
              <a:t>How</a:t>
            </a:r>
            <a:r>
              <a:rPr lang="en-US" altLang="zh-CN" dirty="0">
                <a:solidFill>
                  <a:srgbClr val="000000"/>
                </a:solidFill>
                <a:latin typeface="Times New Roman" panose="02020603050405020304" pitchFamily="18" charset="0"/>
                <a:ea typeface="宋体" panose="02010600030101010101" pitchFamily="2" charset="-122"/>
              </a:rPr>
              <a:t> </a:t>
            </a:r>
            <a:r>
              <a:rPr lang="en-US" altLang="zh-CN" b="1" dirty="0">
                <a:solidFill>
                  <a:srgbClr val="000000"/>
                </a:solidFill>
                <a:latin typeface="Times New Roman" panose="02020603050405020304" pitchFamily="18" charset="0"/>
                <a:ea typeface="宋体" panose="02010600030101010101" pitchFamily="2" charset="-122"/>
              </a:rPr>
              <a:t>to</a:t>
            </a:r>
            <a:r>
              <a:rPr lang="en-US" altLang="zh-CN" dirty="0">
                <a:solidFill>
                  <a:srgbClr val="000000"/>
                </a:solidFill>
                <a:latin typeface="Times New Roman" panose="02020603050405020304" pitchFamily="18" charset="0"/>
                <a:ea typeface="宋体" panose="02010600030101010101" pitchFamily="2" charset="-122"/>
              </a:rPr>
              <a:t> </a:t>
            </a:r>
            <a:r>
              <a:rPr lang="en-US" altLang="zh-CN" b="1" dirty="0">
                <a:solidFill>
                  <a:srgbClr val="000000"/>
                </a:solidFill>
                <a:latin typeface="Times New Roman" panose="02020603050405020304" pitchFamily="18" charset="0"/>
                <a:ea typeface="宋体" panose="02010600030101010101" pitchFamily="2" charset="-122"/>
              </a:rPr>
              <a:t>be</a:t>
            </a:r>
            <a:r>
              <a:rPr lang="en-US" altLang="zh-CN" dirty="0">
                <a:solidFill>
                  <a:srgbClr val="000000"/>
                </a:solidFill>
                <a:latin typeface="Times New Roman" panose="02020603050405020304" pitchFamily="18" charset="0"/>
                <a:ea typeface="宋体" panose="02010600030101010101" pitchFamily="2" charset="-122"/>
              </a:rPr>
              <a:t> </a:t>
            </a:r>
            <a:r>
              <a:rPr lang="en-US" altLang="zh-CN" b="1" dirty="0">
                <a:solidFill>
                  <a:srgbClr val="000000"/>
                </a:solidFill>
                <a:latin typeface="Times New Roman" panose="02020603050405020304" pitchFamily="18" charset="0"/>
                <a:ea typeface="宋体" panose="02010600030101010101" pitchFamily="2" charset="-122"/>
              </a:rPr>
              <a:t>a</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a:solidFill>
                  <a:srgbClr val="F36B64"/>
                </a:solidFill>
                <a:latin typeface="Times New Roman" panose="02020603050405020304" pitchFamily="18" charset="0"/>
                <a:ea typeface="宋体" panose="02010600030101010101" pitchFamily="2" charset="-122"/>
              </a:rPr>
              <a:t>1</a:t>
            </a:r>
            <a:r>
              <a:rPr lang="en-US" altLang="zh-CN" b="1" dirty="0">
                <a:solidFill>
                  <a:srgbClr val="F36B64"/>
                </a:solidFill>
                <a:latin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en-US" altLang="zh-CN" b="1" dirty="0">
                <a:solidFill>
                  <a:srgbClr val="000000"/>
                </a:solidFill>
                <a:ea typeface="Times New Roman" panose="02020603050405020304" pitchFamily="18" charset="0"/>
              </a:rPr>
              <a:t>learner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graphicFrame>
        <p:nvGraphicFramePr>
          <p:cNvPr id="3" name="表格 2"/>
          <p:cNvGraphicFramePr>
            <a:graphicFrameLocks noGrp="1"/>
          </p:cNvGraphicFramePr>
          <p:nvPr>
            <p:extLst>
              <p:ext uri="{D42A27DB-BD31-4B8C-83A1-F6EECF244321}">
                <p14:modId xmlns:p14="http://schemas.microsoft.com/office/powerpoint/2010/main" val="137032881"/>
              </p:ext>
            </p:extLst>
          </p:nvPr>
        </p:nvGraphicFramePr>
        <p:xfrm>
          <a:off x="360854" y="1484784"/>
          <a:ext cx="11485848" cy="3840480"/>
        </p:xfrm>
        <a:graphic>
          <a:graphicData uri="http://schemas.openxmlformats.org/drawingml/2006/table">
            <a:tbl>
              <a:tblPr firstRow="1" firstCol="1" bandRow="1"/>
              <a:tblGrid>
                <a:gridCol w="4078168">
                  <a:extLst>
                    <a:ext uri="{9D8B030D-6E8A-4147-A177-3AD203B41FA5}">
                      <a16:colId xmlns:a16="http://schemas.microsoft.com/office/drawing/2014/main" val="1111087969"/>
                    </a:ext>
                  </a:extLst>
                </a:gridCol>
                <a:gridCol w="7407680">
                  <a:extLst>
                    <a:ext uri="{9D8B030D-6E8A-4147-A177-3AD203B41FA5}">
                      <a16:colId xmlns:a16="http://schemas.microsoft.com/office/drawing/2014/main" val="2688012675"/>
                    </a:ext>
                  </a:extLst>
                </a:gridCol>
              </a:tblGrid>
              <a:tr h="0">
                <a:tc>
                  <a:txBody>
                    <a:bodyPr/>
                    <a:lstStyle/>
                    <a:p>
                      <a:pPr algn="just" hangingPunct="0">
                        <a:lnSpc>
                          <a:spcPct val="150000"/>
                        </a:lnSpc>
                        <a:spcAft>
                          <a:spcPts val="0"/>
                        </a:spcAft>
                        <a:tabLst>
                          <a:tab pos="630555" algn="l"/>
                          <a:tab pos="3150870" algn="l"/>
                          <a:tab pos="6391275" algn="l"/>
                        </a:tabLst>
                      </a:pP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before class.</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Try your good ideas and see how they work.</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1015094"/>
                  </a:ext>
                </a:extLst>
              </a:tr>
              <a:tr h="0">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Study hard in class.</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Listen to your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carefully.</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with hands and brain.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20669"/>
                  </a:ext>
                </a:extLst>
              </a:tr>
              <a:tr h="0">
                <a:tc>
                  <a:txBody>
                    <a:bodyPr/>
                    <a:lstStyle/>
                    <a:p>
                      <a:pPr algn="just" hangingPunct="0">
                        <a:lnSpc>
                          <a:spcPct val="150000"/>
                        </a:lnSpc>
                        <a:spcAft>
                          <a:spcPts val="0"/>
                        </a:spcAft>
                        <a:tabLst>
                          <a:tab pos="630555" algn="l"/>
                          <a:tab pos="3150870" algn="l"/>
                          <a:tab pos="6391275" algn="l"/>
                        </a:tabLst>
                      </a:pP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Ask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be shy or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 are no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questions.</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Learn more by asking.</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0308059"/>
                  </a:ext>
                </a:extLst>
              </a:tr>
            </a:tbl>
          </a:graphicData>
        </a:graphic>
      </p:graphicFrame>
      <p:sp>
        <p:nvSpPr>
          <p:cNvPr id="4" name="矩形 3"/>
          <p:cNvSpPr/>
          <p:nvPr/>
        </p:nvSpPr>
        <p:spPr>
          <a:xfrm>
            <a:off x="5547830" y="851732"/>
            <a:ext cx="1699504" cy="523220"/>
          </a:xfrm>
          <a:prstGeom prst="rect">
            <a:avLst/>
          </a:prstGeom>
        </p:spPr>
        <p:txBody>
          <a:bodyPr wrap="none">
            <a:spAutoFit/>
          </a:bodyPr>
          <a:lstStyle/>
          <a:p>
            <a:r>
              <a:rPr lang="en-US" altLang="zh-CN" dirty="0"/>
              <a:t>successful</a:t>
            </a:r>
            <a:endParaRPr lang="zh-CN" altLang="en-US" dirty="0"/>
          </a:p>
        </p:txBody>
      </p:sp>
      <p:sp>
        <p:nvSpPr>
          <p:cNvPr id="5" name="文本框 4"/>
          <p:cNvSpPr txBox="1"/>
          <p:nvPr/>
        </p:nvSpPr>
        <p:spPr>
          <a:xfrm>
            <a:off x="794271" y="1537628"/>
            <a:ext cx="1412503" cy="523220"/>
          </a:xfrm>
          <a:prstGeom prst="rect">
            <a:avLst/>
          </a:prstGeom>
          <a:noFill/>
        </p:spPr>
        <p:txBody>
          <a:bodyPr wrap="none" rtlCol="0">
            <a:spAutoFit/>
          </a:bodyPr>
          <a:lstStyle/>
          <a:p>
            <a:pPr algn="ctr"/>
            <a:r>
              <a:rPr lang="en-US" altLang="zh-CN" dirty="0"/>
              <a:t>Preview</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6876946" y="2187772"/>
            <a:ext cx="1459054" cy="523220"/>
          </a:xfrm>
          <a:prstGeom prst="rect">
            <a:avLst/>
          </a:prstGeom>
          <a:noFill/>
        </p:spPr>
        <p:txBody>
          <a:bodyPr wrap="none" rtlCol="0">
            <a:spAutoFit/>
          </a:bodyPr>
          <a:lstStyle/>
          <a:p>
            <a:pPr algn="ctr"/>
            <a:r>
              <a:rPr lang="en-US" altLang="zh-CN" dirty="0"/>
              <a:t>teachers</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5772893" y="2852936"/>
            <a:ext cx="982961" cy="523220"/>
          </a:xfrm>
          <a:prstGeom prst="rect">
            <a:avLst/>
          </a:prstGeom>
          <a:noFill/>
        </p:spPr>
        <p:txBody>
          <a:bodyPr wrap="none" rtlCol="0">
            <a:spAutoFit/>
          </a:bodyPr>
          <a:lstStyle/>
          <a:p>
            <a:pPr algn="ctr"/>
            <a:r>
              <a:rPr lang="en-US" altLang="zh-CN" dirty="0"/>
              <a:t>notes</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1780686" y="4077072"/>
            <a:ext cx="1622560" cy="523220"/>
          </a:xfrm>
          <a:prstGeom prst="rect">
            <a:avLst/>
          </a:prstGeom>
          <a:noFill/>
        </p:spPr>
        <p:txBody>
          <a:bodyPr wrap="none" rtlCol="0">
            <a:spAutoFit/>
          </a:bodyPr>
          <a:lstStyle/>
          <a:p>
            <a:pPr algn="ctr"/>
            <a:r>
              <a:rPr lang="en-US" altLang="zh-CN" dirty="0"/>
              <a:t>questions</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7215330" y="3481844"/>
            <a:ext cx="1122423" cy="523220"/>
          </a:xfrm>
          <a:prstGeom prst="rect">
            <a:avLst/>
          </a:prstGeom>
          <a:noFill/>
        </p:spPr>
        <p:txBody>
          <a:bodyPr wrap="none" rtlCol="0">
            <a:spAutoFit/>
          </a:bodyPr>
          <a:lstStyle/>
          <a:p>
            <a:pPr algn="ctr"/>
            <a:r>
              <a:rPr lang="en-US" altLang="zh-CN" dirty="0"/>
              <a:t>afraid</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6761713" y="4077072"/>
            <a:ext cx="1144865" cy="523220"/>
          </a:xfrm>
          <a:prstGeom prst="rect">
            <a:avLst/>
          </a:prstGeom>
          <a:noFill/>
        </p:spPr>
        <p:txBody>
          <a:bodyPr wrap="none" rtlCol="0">
            <a:spAutoFit/>
          </a:bodyPr>
          <a:lstStyle/>
          <a:p>
            <a:pPr algn="ctr"/>
            <a:r>
              <a:rPr lang="en-US" altLang="zh-CN" dirty="0"/>
              <a:t>stupid</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849257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580089247"/>
              </p:ext>
            </p:extLst>
          </p:nvPr>
        </p:nvGraphicFramePr>
        <p:xfrm>
          <a:off x="406574" y="932867"/>
          <a:ext cx="11449272" cy="4480560"/>
        </p:xfrm>
        <a:graphic>
          <a:graphicData uri="http://schemas.openxmlformats.org/drawingml/2006/table">
            <a:tbl>
              <a:tblPr firstRow="1" firstCol="1" bandRow="1"/>
              <a:tblGrid>
                <a:gridCol w="4032448">
                  <a:extLst>
                    <a:ext uri="{9D8B030D-6E8A-4147-A177-3AD203B41FA5}">
                      <a16:colId xmlns:a16="http://schemas.microsoft.com/office/drawing/2014/main" val="3050749727"/>
                    </a:ext>
                  </a:extLst>
                </a:gridCol>
                <a:gridCol w="7416824">
                  <a:extLst>
                    <a:ext uri="{9D8B030D-6E8A-4147-A177-3AD203B41FA5}">
                      <a16:colId xmlns:a16="http://schemas.microsoft.com/office/drawing/2014/main" val="1270428144"/>
                    </a:ext>
                  </a:extLst>
                </a:gridCol>
              </a:tblGrid>
              <a:tr h="1697236">
                <a:tc>
                  <a:txBody>
                    <a:bodyPr/>
                    <a:lstStyle/>
                    <a:p>
                      <a:pPr algn="just" hangingPunct="0">
                        <a:lnSpc>
                          <a:spcPct val="150000"/>
                        </a:lnSpc>
                        <a:spcAft>
                          <a:spcPts val="0"/>
                        </a:spcAft>
                        <a:tabLst>
                          <a:tab pos="630555" algn="l"/>
                          <a:tab pos="3150870" algn="l"/>
                          <a:tab pos="6391275" algn="l"/>
                        </a:tabLst>
                      </a:pP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after class.</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Study until you master by heart.</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Find out your problems.</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Discuss with your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teachers.</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421234"/>
                  </a:ext>
                </a:extLst>
              </a:tr>
              <a:tr h="733772">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Put what we have learned into the real life.</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It’s the most important part.</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Practice makes perfect.</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2408972"/>
                  </a:ext>
                </a:extLst>
              </a:tr>
              <a:tr h="379305">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Lead a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life.</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eat well to have more energy to learn.</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6022693"/>
                  </a:ext>
                </a:extLst>
              </a:tr>
            </a:tbl>
          </a:graphicData>
        </a:graphic>
      </p:graphicFrame>
      <p:sp>
        <p:nvSpPr>
          <p:cNvPr id="2" name="文本框 1"/>
          <p:cNvSpPr txBox="1"/>
          <p:nvPr/>
        </p:nvSpPr>
        <p:spPr>
          <a:xfrm>
            <a:off x="838622" y="1635514"/>
            <a:ext cx="1300357" cy="523220"/>
          </a:xfrm>
          <a:prstGeom prst="rect">
            <a:avLst/>
          </a:prstGeom>
          <a:noFill/>
        </p:spPr>
        <p:txBody>
          <a:bodyPr wrap="none" rtlCol="0">
            <a:spAutoFit/>
          </a:bodyPr>
          <a:lstStyle/>
          <a:p>
            <a:pPr algn="ctr"/>
            <a:r>
              <a:rPr lang="en-US" altLang="zh-CN" dirty="0"/>
              <a:t>Review</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7535366" y="2266254"/>
            <a:ext cx="1798890" cy="523220"/>
          </a:xfrm>
          <a:prstGeom prst="rect">
            <a:avLst/>
          </a:prstGeom>
          <a:noFill/>
        </p:spPr>
        <p:txBody>
          <a:bodyPr wrap="none" rtlCol="0">
            <a:spAutoFit/>
          </a:bodyPr>
          <a:lstStyle/>
          <a:p>
            <a:pPr algn="ctr"/>
            <a:r>
              <a:rPr lang="en-US" altLang="zh-CN" dirty="0"/>
              <a:t>classmates</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2180120" y="4443826"/>
            <a:ext cx="1322798" cy="523220"/>
          </a:xfrm>
          <a:prstGeom prst="rect">
            <a:avLst/>
          </a:prstGeom>
          <a:noFill/>
        </p:spPr>
        <p:txBody>
          <a:bodyPr wrap="none" rtlCol="0">
            <a:spAutoFit/>
          </a:bodyPr>
          <a:lstStyle/>
          <a:p>
            <a:pPr algn="ctr"/>
            <a:r>
              <a:rPr lang="en-US" altLang="zh-CN" dirty="0"/>
              <a:t>healthy</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5222564" y="4138702"/>
            <a:ext cx="1002197" cy="523220"/>
          </a:xfrm>
          <a:prstGeom prst="rect">
            <a:avLst/>
          </a:prstGeom>
          <a:noFill/>
        </p:spPr>
        <p:txBody>
          <a:bodyPr wrap="none" rtlCol="0">
            <a:spAutoFit/>
          </a:bodyPr>
          <a:lstStyle/>
          <a:p>
            <a:pPr algn="ctr"/>
            <a:r>
              <a:rPr lang="en-US" altLang="zh-CN" dirty="0"/>
              <a:t>Sleep</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76006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阅读对话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York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Ah, the class is over. I’m very, very tired now.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Zonnie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the matter with you, York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look unhappy.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York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that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awful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puppy trainer. He makes me do the same thing again and again. I’ve had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Zonnie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it, York. In my master’s home, I can do whatever I want. Sometimes I make mistakes, but my master says it’s OK.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York</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every puppy must follow the trainer here, or you can’t eat delicious food.</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Junia</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You’re right. It’s not free here. But the trainer usually gives me, you know, big bones and </a:t>
            </a:r>
            <a:r>
              <a:rPr lang="en-US" altLang="zh-CN" sz="24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frisbees</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York</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you like him</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r>
              <a:rPr lang="en-US" altLang="zh-CN" sz="24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Junia</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you can say so. I think he is not that bad. He is better than my master. He always makes me happy. He always gives me food I like to eat.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York</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Alas</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Maybe you’re right. He is not that bad.</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puppy trainer comes near. </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Junia</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Listen. It’s the trainer. Now let’s stand in a line and say “hello” to him</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63178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26020" y="1531153"/>
            <a:ext cx="11457818" cy="1803611"/>
          </a:xfrm>
          <a:prstGeom prst="rect">
            <a:avLst/>
          </a:prstGeom>
        </p:spPr>
      </p:pic>
      <p:sp>
        <p:nvSpPr>
          <p:cNvPr id="2" name="内容占位符 1"/>
          <p:cNvSpPr>
            <a:spLocks noGrp="1"/>
          </p:cNvSpPr>
          <p:nvPr>
            <p:ph idx="1"/>
          </p:nvPr>
        </p:nvSpPr>
        <p:spPr>
          <a:xfrm>
            <a:off x="360854" y="1335476"/>
            <a:ext cx="11485848" cy="194950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puppy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小狗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trainer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mɑ</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mistake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frisbee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zbi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line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425170" y="1368165"/>
            <a:ext cx="2078182" cy="779318"/>
          </a:xfrm>
          <a:prstGeom prst="rect">
            <a:avLst/>
          </a:prstGeom>
        </p:spPr>
      </p:pic>
    </p:spTree>
    <p:extLst>
      <p:ext uri="{BB962C8B-B14F-4D97-AF65-F5344CB8AC3E}">
        <p14:creationId xmlns:p14="http://schemas.microsoft.com/office/powerpoint/2010/main" val="2739102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5386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the puppies talking 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Food they like.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Games they like.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Their puppy trainer.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7720" y="2736503"/>
            <a:ext cx="8159774"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通读全文可知，这些小狗们正在谈论他们的教练。</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29630" y="8367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055077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awful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令人喜欢的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令人讨厌的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smtClean="0">
                <a:solidFill>
                  <a:srgbClr val="000000"/>
                </a:solidFill>
                <a:latin typeface="Times New Roman" panose="02020603050405020304" pitchFamily="18" charset="0"/>
                <a:ea typeface="宋体" panose="02010600030101010101" pitchFamily="2" charset="-122"/>
              </a:rPr>
              <a:t>                    C</a:t>
            </a:r>
            <a:r>
              <a:rPr lang="en-US" altLang="zh-CN" dirty="0">
                <a:solidFill>
                  <a:srgbClr val="000000"/>
                </a:solidFill>
                <a:latin typeface="Times New Roman" panose="02020603050405020304" pitchFamily="18" charset="0"/>
                <a:ea typeface="宋体" panose="02010600030101010101" pitchFamily="2" charset="-122"/>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令人恐惧的</a:t>
            </a:r>
            <a:r>
              <a:rPr lang="en-US" altLang="zh-CN" dirty="0">
                <a:solidFill>
                  <a:srgbClr val="000000"/>
                </a:solidFill>
                <a:latin typeface="Times New Roman" panose="02020603050405020304" pitchFamily="18" charset="0"/>
                <a:ea typeface="宋体" panose="02010600030101010101" pitchFamily="2" charset="-122"/>
              </a:rPr>
              <a:t>	</a:t>
            </a:r>
            <a:endParaRPr lang="zh-CN" altLang="en-US" dirty="0"/>
          </a:p>
        </p:txBody>
      </p:sp>
      <p:sp>
        <p:nvSpPr>
          <p:cNvPr id="3" name="矩形 2"/>
          <p:cNvSpPr/>
          <p:nvPr/>
        </p:nvSpPr>
        <p:spPr>
          <a:xfrm>
            <a:off x="622598" y="2693819"/>
            <a:ext cx="11224104" cy="203132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上文提到</a:t>
            </a:r>
            <a:r>
              <a:rPr lang="en-US" altLang="zh-CN" dirty="0">
                <a:cs typeface="Times New Roman" panose="02020603050405020304" pitchFamily="18" charset="0"/>
              </a:rPr>
              <a:t>York</a:t>
            </a:r>
            <a:r>
              <a:rPr lang="zh-CN" altLang="zh-CN" dirty="0">
                <a:cs typeface="Times New Roman" panose="02020603050405020304" pitchFamily="18" charset="0"/>
              </a:rPr>
              <a:t>看起来很不开心，下文也说</a:t>
            </a:r>
            <a:r>
              <a:rPr lang="en-US" altLang="zh-CN" dirty="0">
                <a:cs typeface="Times New Roman" panose="02020603050405020304" pitchFamily="18" charset="0"/>
              </a:rPr>
              <a:t>“He makes me do the same thing again and again</a:t>
            </a:r>
            <a:r>
              <a:rPr lang="en-US" altLang="zh-CN" dirty="0">
                <a:latin typeface="宋体" panose="02010600030101010101" pitchFamily="2" charset="-122"/>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，教练总是让他重复一个动作很多次，由此推断，</a:t>
            </a:r>
            <a:r>
              <a:rPr lang="en-US" altLang="zh-CN" dirty="0">
                <a:cs typeface="Times New Roman" panose="02020603050405020304" pitchFamily="18" charset="0"/>
              </a:rPr>
              <a:t>York</a:t>
            </a:r>
            <a:r>
              <a:rPr lang="zh-CN" altLang="zh-CN" dirty="0">
                <a:cs typeface="Times New Roman" panose="02020603050405020304" pitchFamily="18" charset="0"/>
              </a:rPr>
              <a:t>觉得他的教练是令人讨厌的。</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65546"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13593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are the puppies might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9558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 snack bar.	B. In a pet school.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9558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In their master’s home.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636912"/>
            <a:ext cx="11305256"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短文第一句中有</a:t>
            </a:r>
            <a:r>
              <a:rPr lang="en-US" altLang="zh-CN" dirty="0">
                <a:cs typeface="Times New Roman" panose="02020603050405020304" pitchFamily="18" charset="0"/>
              </a:rPr>
              <a:t>“the class is over”</a:t>
            </a:r>
            <a:r>
              <a:rPr lang="zh-CN" altLang="zh-CN" dirty="0">
                <a:cs typeface="Times New Roman" panose="02020603050405020304" pitchFamily="18" charset="0"/>
              </a:rPr>
              <a:t>，短文最后一句说</a:t>
            </a:r>
            <a:r>
              <a:rPr lang="en-US" altLang="zh-CN" dirty="0">
                <a:cs typeface="Times New Roman" panose="02020603050405020304" pitchFamily="18" charset="0"/>
              </a:rPr>
              <a:t>“let’s stand in a line and say ‘</a:t>
            </a:r>
            <a:r>
              <a:rPr lang="en-US" altLang="zh-CN" dirty="0" err="1">
                <a:cs typeface="Times New Roman" panose="02020603050405020304" pitchFamily="18" charset="0"/>
              </a:rPr>
              <a:t>hello’to</a:t>
            </a:r>
            <a:r>
              <a:rPr lang="en-US" altLang="zh-CN" dirty="0">
                <a:cs typeface="Times New Roman" panose="02020603050405020304" pitchFamily="18" charset="0"/>
              </a:rPr>
              <a:t> him”</a:t>
            </a:r>
            <a:r>
              <a:rPr lang="zh-CN" altLang="zh-CN" dirty="0">
                <a:cs typeface="Times New Roman" panose="02020603050405020304" pitchFamily="18" charset="0"/>
              </a:rPr>
              <a:t>，由此判断小狗们可能在一家宠物学校。</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74092" y="82816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513724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41960"/>
          </a:xfrm>
        </p:spPr>
        <p:txBody>
          <a:bodyPr/>
          <a:lstStyle/>
          <a:p>
            <a:pPr hangingPunct="0">
              <a:spcAft>
                <a:spcPts val="0"/>
              </a:spcAft>
              <a:tabLst>
                <a:tab pos="630555" algn="l"/>
                <a:tab pos="3150870" algn="l"/>
                <a:tab pos="6391275" algn="l"/>
              </a:tabLst>
            </a:pP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sentence is true</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正确的</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1778000"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York likes his master and his training lessons.</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sz="24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Zonnie</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do whatever he wants in the training lesson.</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z="24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Junia</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thinks that the trainer is not bad</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小鸭子.eps"/>
          <p:cNvPicPr/>
          <p:nvPr/>
        </p:nvPicPr>
        <p:blipFill>
          <a:blip r:embed="rId2"/>
          <a:stretch>
            <a:fillRect/>
          </a:stretch>
        </p:blipFill>
        <p:spPr>
          <a:xfrm>
            <a:off x="7679382" y="2420888"/>
            <a:ext cx="4248472" cy="1819140"/>
          </a:xfrm>
          <a:prstGeom prst="rect">
            <a:avLst/>
          </a:prstGeom>
        </p:spPr>
      </p:pic>
      <p:sp>
        <p:nvSpPr>
          <p:cNvPr id="4" name="矩形 3"/>
          <p:cNvSpPr/>
          <p:nvPr/>
        </p:nvSpPr>
        <p:spPr>
          <a:xfrm>
            <a:off x="8046382" y="2877990"/>
            <a:ext cx="3737456" cy="1200329"/>
          </a:xfrm>
          <a:prstGeom prst="rect">
            <a:avLst/>
          </a:prstGeom>
        </p:spPr>
        <p:txBody>
          <a:bodyPr wrap="square">
            <a:spAutoFit/>
          </a:bodyPr>
          <a:lstStyle/>
          <a:p>
            <a:pPr>
              <a:lnSpc>
                <a:spcPct val="150000"/>
              </a:lnSpc>
            </a:pPr>
            <a:r>
              <a:rPr lang="zh-CN" altLang="zh-CN" sz="2400" dirty="0">
                <a:solidFill>
                  <a:srgbClr val="000000"/>
                </a:solidFill>
                <a:ea typeface="仿宋" panose="02010609060101010101" pitchFamily="49" charset="-122"/>
                <a:cs typeface="Times New Roman" panose="02020603050405020304" pitchFamily="18" charset="0"/>
              </a:rPr>
              <a:t>《上分攻略》电子书</a:t>
            </a:r>
            <a:r>
              <a:rPr lang="en-US" altLang="zh-CN" sz="2400" dirty="0">
                <a:solidFill>
                  <a:srgbClr val="000000"/>
                </a:solidFill>
              </a:rPr>
              <a:t>P2</a:t>
            </a:r>
            <a:r>
              <a:rPr lang="zh-CN" altLang="zh-CN" sz="2400" dirty="0">
                <a:solidFill>
                  <a:srgbClr val="000000"/>
                </a:solidFill>
                <a:ea typeface="仿宋" panose="02010609060101010101" pitchFamily="49" charset="-122"/>
                <a:cs typeface="Times New Roman" panose="02020603050405020304" pitchFamily="18" charset="0"/>
              </a:rPr>
              <a:t>有本题答题技巧</a:t>
            </a:r>
            <a:endParaRPr lang="zh-CN" altLang="en-US" sz="2400" dirty="0"/>
          </a:p>
        </p:txBody>
      </p:sp>
      <p:sp>
        <p:nvSpPr>
          <p:cNvPr id="5" name="矩形 4"/>
          <p:cNvSpPr/>
          <p:nvPr/>
        </p:nvSpPr>
        <p:spPr>
          <a:xfrm>
            <a:off x="550591" y="4111256"/>
            <a:ext cx="11161240" cy="1754326"/>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a:t>
            </a:r>
            <a:r>
              <a:rPr lang="zh-CN" altLang="zh-CN" sz="2400" dirty="0">
                <a:cs typeface="Times New Roman" panose="02020603050405020304" pitchFamily="18" charset="0"/>
              </a:rPr>
              <a:t>选项是错误的，</a:t>
            </a:r>
            <a:r>
              <a:rPr lang="en-US" altLang="zh-CN" sz="2400" dirty="0">
                <a:cs typeface="Times New Roman" panose="02020603050405020304" pitchFamily="18" charset="0"/>
              </a:rPr>
              <a:t>York</a:t>
            </a:r>
            <a:r>
              <a:rPr lang="zh-CN" altLang="zh-CN" sz="2400" dirty="0">
                <a:cs typeface="Times New Roman" panose="02020603050405020304" pitchFamily="18" charset="0"/>
              </a:rPr>
              <a:t>并不喜欢他的教练和课程；</a:t>
            </a:r>
            <a:r>
              <a:rPr lang="en-US" altLang="zh-CN" sz="2400" dirty="0">
                <a:cs typeface="Times New Roman" panose="02020603050405020304" pitchFamily="18" charset="0"/>
              </a:rPr>
              <a:t>B</a:t>
            </a:r>
            <a:r>
              <a:rPr lang="zh-CN" altLang="zh-CN" sz="2400" dirty="0">
                <a:cs typeface="Times New Roman" panose="02020603050405020304" pitchFamily="18" charset="0"/>
              </a:rPr>
              <a:t>选项是错误的，</a:t>
            </a:r>
            <a:r>
              <a:rPr lang="en-US" altLang="zh-CN" sz="2400" dirty="0" err="1">
                <a:cs typeface="Times New Roman" panose="02020603050405020304" pitchFamily="18" charset="0"/>
              </a:rPr>
              <a:t>Zonnie</a:t>
            </a:r>
            <a:r>
              <a:rPr lang="zh-CN" altLang="zh-CN" sz="2400" dirty="0">
                <a:cs typeface="Times New Roman" panose="02020603050405020304" pitchFamily="18" charset="0"/>
              </a:rPr>
              <a:t>可以在他的主人家里做自己喜欢的事情；</a:t>
            </a:r>
            <a:r>
              <a:rPr lang="en-US" altLang="zh-CN" sz="2400" dirty="0">
                <a:cs typeface="Times New Roman" panose="02020603050405020304" pitchFamily="18" charset="0"/>
              </a:rPr>
              <a:t>C</a:t>
            </a:r>
            <a:r>
              <a:rPr lang="zh-CN" altLang="zh-CN" sz="2400" dirty="0">
                <a:cs typeface="Times New Roman" panose="02020603050405020304" pitchFamily="18" charset="0"/>
              </a:rPr>
              <a:t>选项是正确的，</a:t>
            </a:r>
            <a:r>
              <a:rPr lang="en-US" altLang="zh-CN" sz="2400" dirty="0" err="1">
                <a:cs typeface="Times New Roman" panose="02020603050405020304" pitchFamily="18" charset="0"/>
              </a:rPr>
              <a:t>Junia</a:t>
            </a:r>
            <a:r>
              <a:rPr lang="zh-CN" altLang="zh-CN" sz="2400" dirty="0">
                <a:cs typeface="Times New Roman" panose="02020603050405020304" pitchFamily="18" charset="0"/>
              </a:rPr>
              <a:t>说过</a:t>
            </a:r>
            <a:r>
              <a:rPr lang="en-US" altLang="zh-CN" sz="2400" dirty="0">
                <a:cs typeface="Times New Roman" panose="02020603050405020304" pitchFamily="18" charset="0"/>
              </a:rPr>
              <a:t>“I think he is not that bad</a:t>
            </a:r>
            <a:r>
              <a:rPr lang="en-US" altLang="zh-CN" sz="2400" dirty="0">
                <a:latin typeface="宋体" panose="02010600030101010101" pitchFamily="2" charset="-122"/>
                <a:cs typeface="Times New Roman" panose="02020603050405020304" pitchFamily="18" charset="0"/>
              </a:rPr>
              <a:t>.</a:t>
            </a:r>
            <a:r>
              <a:rPr lang="en-US" altLang="zh-CN" sz="2400" dirty="0">
                <a:cs typeface="Times New Roman" panose="02020603050405020304" pitchFamily="18" charset="0"/>
              </a:rPr>
              <a:t> He is better than my master</a:t>
            </a:r>
            <a:r>
              <a:rPr lang="en-US" altLang="zh-CN" sz="2400" dirty="0">
                <a:latin typeface="宋体" panose="02010600030101010101" pitchFamily="2" charset="-122"/>
                <a:cs typeface="Times New Roman" panose="02020603050405020304" pitchFamily="18" charset="0"/>
              </a:rPr>
              <a:t>.</a:t>
            </a:r>
            <a:r>
              <a:rPr lang="en-US" altLang="zh-CN" sz="2400" dirty="0">
                <a:cs typeface="Times New Roman" panose="02020603050405020304" pitchFamily="18" charset="0"/>
              </a:rPr>
              <a:t> He always makes me happy</a:t>
            </a:r>
            <a:r>
              <a:rPr lang="en-US" altLang="zh-CN" sz="2400" dirty="0">
                <a:latin typeface="宋体" panose="02010600030101010101" pitchFamily="2" charset="-122"/>
                <a:cs typeface="Times New Roman" panose="02020603050405020304" pitchFamily="18" charset="0"/>
              </a:rPr>
              <a:t>.</a:t>
            </a:r>
            <a:r>
              <a:rPr lang="en-US" altLang="zh-CN" sz="2400" dirty="0">
                <a:cs typeface="Times New Roman" panose="02020603050405020304" pitchFamily="18" charset="0"/>
              </a:rPr>
              <a:t>”</a:t>
            </a:r>
            <a:r>
              <a:rPr lang="zh-CN" altLang="zh-CN" sz="2400" dirty="0">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
        <p:nvSpPr>
          <p:cNvPr id="6" name="文本框 5"/>
          <p:cNvSpPr txBox="1"/>
          <p:nvPr/>
        </p:nvSpPr>
        <p:spPr>
          <a:xfrm>
            <a:off x="876056" y="836712"/>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48883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753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might be the class monitor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班长</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Zonnie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Junia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York.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4606" y="2086486"/>
            <a:ext cx="11152096"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由短文的最后一句可以猜测</a:t>
            </a:r>
            <a:r>
              <a:rPr lang="en-US" altLang="zh-CN" dirty="0" err="1">
                <a:cs typeface="Times New Roman" panose="02020603050405020304" pitchFamily="18" charset="0"/>
              </a:rPr>
              <a:t>Junia</a:t>
            </a:r>
            <a:r>
              <a:rPr lang="zh-CN" altLang="zh-CN" dirty="0">
                <a:cs typeface="Times New Roman" panose="02020603050405020304" pitchFamily="18" charset="0"/>
              </a:rPr>
              <a:t>是班长，因为</a:t>
            </a:r>
            <a:r>
              <a:rPr lang="en-US" altLang="zh-CN" dirty="0" err="1">
                <a:cs typeface="Times New Roman" panose="02020603050405020304" pitchFamily="18" charset="0"/>
              </a:rPr>
              <a:t>Junia</a:t>
            </a:r>
            <a:r>
              <a:rPr lang="zh-CN" altLang="zh-CN" dirty="0">
                <a:cs typeface="Times New Roman" panose="02020603050405020304" pitchFamily="18" charset="0"/>
              </a:rPr>
              <a:t>给其他小狗们发号命令。</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40049" y="836712"/>
            <a:ext cx="423514" cy="523220"/>
          </a:xfrm>
          <a:prstGeom prst="rect">
            <a:avLst/>
          </a:prstGeom>
          <a:noFill/>
        </p:spPr>
        <p:txBody>
          <a:bodyPr wrap="none" rtlCol="0">
            <a:spAutoFit/>
          </a:bodyPr>
          <a:lstStyle/>
          <a:p>
            <a:pPr algn="ctr"/>
            <a:r>
              <a:rPr lang="en-US" altLang="zh-CN" dirty="0" smtClean="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515066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568</Words>
  <Application>Microsoft Office PowerPoint</Application>
  <PresentationFormat>自定义</PresentationFormat>
  <Paragraphs>86</Paragraphs>
  <Slides>15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IPAPANNEW</vt: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338</cp:revision>
  <dcterms:created xsi:type="dcterms:W3CDTF">2020-11-06T05:24:00Z</dcterms:created>
  <dcterms:modified xsi:type="dcterms:W3CDTF">2025-05-27T09:57:10Z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